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9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8F80-2F69-4CFD-808D-2B54105EB48F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0EB8-5D42-4AED-9C31-04210995E1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lectrical_insulation" TargetMode="External"/><Relationship Id="rId13" Type="http://schemas.openxmlformats.org/officeDocument/2006/relationships/hyperlink" Target="http://en.wikipedia.org/wiki/Physical_body" TargetMode="External"/><Relationship Id="rId18" Type="http://schemas.openxmlformats.org/officeDocument/2006/relationships/hyperlink" Target="http://en.wikipedia.org/wiki/Vector_space" TargetMode="External"/><Relationship Id="rId3" Type="http://schemas.openxmlformats.org/officeDocument/2006/relationships/hyperlink" Target="http://en.wikipedia.org/wiki/Bound_state" TargetMode="External"/><Relationship Id="rId7" Type="http://schemas.openxmlformats.org/officeDocument/2006/relationships/hyperlink" Target="http://en.wikipedia.org/wiki/Quasiparticle" TargetMode="External"/><Relationship Id="rId12" Type="http://schemas.openxmlformats.org/officeDocument/2006/relationships/hyperlink" Target="http://en.wikipedia.org/wiki/Elementary_particle" TargetMode="External"/><Relationship Id="rId17" Type="http://schemas.openxmlformats.org/officeDocument/2006/relationships/hyperlink" Target="http://en.wikipedia.org/wiki/Energy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en.wikipedia.org/wiki/Interaction_energy" TargetMode="External"/><Relationship Id="rId20" Type="http://schemas.openxmlformats.org/officeDocument/2006/relationships/hyperlink" Target="http://en.wikipedia.org/wiki/Inner_product_sp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ulomb's_law" TargetMode="External"/><Relationship Id="rId11" Type="http://schemas.openxmlformats.org/officeDocument/2006/relationships/hyperlink" Target="http://en.wikipedia.org/wiki/Physics" TargetMode="External"/><Relationship Id="rId5" Type="http://schemas.openxmlformats.org/officeDocument/2006/relationships/hyperlink" Target="http://en.wikipedia.org/wiki/Electron_hole" TargetMode="External"/><Relationship Id="rId15" Type="http://schemas.openxmlformats.org/officeDocument/2006/relationships/hyperlink" Target="http://en.wikipedia.org/wiki/Hilbert_space" TargetMode="External"/><Relationship Id="rId10" Type="http://schemas.openxmlformats.org/officeDocument/2006/relationships/hyperlink" Target="http://en.wikipedia.org/wiki/Condensed_matter" TargetMode="External"/><Relationship Id="rId19" Type="http://schemas.openxmlformats.org/officeDocument/2006/relationships/hyperlink" Target="http://en.wikipedia.org/wiki/Mathematical_structure" TargetMode="External"/><Relationship Id="rId4" Type="http://schemas.openxmlformats.org/officeDocument/2006/relationships/hyperlink" Target="http://en.wikipedia.org/wiki/Electron" TargetMode="External"/><Relationship Id="rId9" Type="http://schemas.openxmlformats.org/officeDocument/2006/relationships/hyperlink" Target="http://en.wikipedia.org/wiki/Semiconductor" TargetMode="External"/><Relationship Id="rId14" Type="http://schemas.openxmlformats.org/officeDocument/2006/relationships/hyperlink" Target="http://en.wikipedia.org/wiki/Quantum_mechanic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hdik\Desktop\LECTURE 5\lecture5_Page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mahdik\Desktop\LECTURE 5\lecture5_Pag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mahdik\Desktop\LECTURE 5\lecture5_Pag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1113"/>
            <a:ext cx="9123363" cy="683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ahdik\Desktop\LECTURE 5\lecture5_Pag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mahdik\Desktop\LECTURE 5\lecture5_Pag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mahdik\Desktop\LECTURE 5\lecture5_Page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mahdik\Desktop\LECTURE 5\lecture5_Page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mahdik\Desktop\LECTURE 5\lecture5_Pag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mahdik\Desktop\LECTURE 5\lecture5_Page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mahdik\Desktop\LECTURE 5\lecture5_Pag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mahdik\Desktop\LECTURE 5\lecture5_Page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mahdik\Desktop\LECTURE 5\lecture5_Page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mahdik\Desktop\LECTURE 5\lecture5_Pag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mahdik\Desktop\LECTURE 5\lecture5_Pag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mahdik\Desktop\LECTURE 5\lecture5_Page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mahdik\Desktop\LECTURE 5\lecture5_Page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mahdik\Desktop\LECTURE 5\lecture5_Page_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mahdik\Desktop\LECTURE 5\lecture5_Page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mahdik\Desktop\LECTURE 5\lecture5_Page_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mahdik\Desktop\LECTURE 5\lecture5_Page_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  <p:pic>
        <p:nvPicPr>
          <p:cNvPr id="30724" name="Picture 4" descr="File:Pn-junction-equilibrium-graph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6172200" cy="5388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mahdik\Desktop\LECTURE 5\lecture5_Page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mahdik\Desktop\LECTURE 5\lecture5_Page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ahdik\Desktop\LECTURE 5\lecture5_Page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:\Users\mahdik\Desktop\LECTURE 5\lecture5_Page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1113"/>
            <a:ext cx="9124950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mahdik\Desktop\LECTURE 5\lecture5_Page_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:\Users\mahdik\Desktop\LECTURE 5\lecture5_Page_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1113"/>
            <a:ext cx="9123363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mahdik\Desktop\LECTURE 5\lecture5_Page_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18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Users\mahdik\Desktop\LECTURE 5\lecture5_Page_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0187" cy="683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C:\Users\mahdik\Desktop\LECTURE 5\lecture5_Page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:\Users\mahdik\Desktop\LECTURE 5\lecture5_Page_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mahdik\Desktop\LECTURE 5\lecture5_Page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mahdik\Desktop\LECTURE 5\lecture5_Page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ahdik\Desktop\LECTURE 5\lecture5_Page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68357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828800"/>
            <a:ext cx="51816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 </a:t>
            </a:r>
            <a:r>
              <a:rPr lang="en-US" b="1" dirty="0" err="1"/>
              <a:t>exciton</a:t>
            </a:r>
            <a:r>
              <a:rPr lang="en-US" dirty="0"/>
              <a:t> is a </a:t>
            </a:r>
            <a:r>
              <a:rPr lang="en-US" dirty="0">
                <a:hlinkClick r:id="rId3" tooltip="Bound state"/>
              </a:rPr>
              <a:t>bound state</a:t>
            </a:r>
            <a:r>
              <a:rPr lang="en-US" dirty="0"/>
              <a:t> of an </a:t>
            </a:r>
            <a:r>
              <a:rPr lang="en-US" dirty="0">
                <a:hlinkClick r:id="rId4" tooltip="Electron"/>
              </a:rPr>
              <a:t>electron</a:t>
            </a:r>
            <a:r>
              <a:rPr lang="en-US" dirty="0"/>
              <a:t> and </a:t>
            </a:r>
            <a:r>
              <a:rPr lang="en-US" dirty="0">
                <a:hlinkClick r:id="rId5" tooltip="Electron hole"/>
              </a:rPr>
              <a:t>hole</a:t>
            </a:r>
            <a:r>
              <a:rPr lang="en-US" dirty="0"/>
              <a:t> which are attracted to each other by the electrostatic </a:t>
            </a:r>
            <a:r>
              <a:rPr lang="en-US" dirty="0">
                <a:hlinkClick r:id="rId6" tooltip="Coulomb's law"/>
              </a:rPr>
              <a:t>Coulomb force</a:t>
            </a:r>
            <a:r>
              <a:rPr lang="en-US" dirty="0"/>
              <a:t>. It is an electrically </a:t>
            </a:r>
            <a:r>
              <a:rPr lang="en-US" dirty="0" smtClean="0"/>
              <a:t>neutral </a:t>
            </a:r>
            <a:r>
              <a:rPr lang="en-US" dirty="0" err="1" smtClean="0">
                <a:hlinkClick r:id="rId7" tooltip="Quasiparticle"/>
              </a:rPr>
              <a:t>quasiparticle</a:t>
            </a:r>
            <a:r>
              <a:rPr lang="en-US" dirty="0"/>
              <a:t> that exists in </a:t>
            </a:r>
            <a:r>
              <a:rPr lang="en-US" dirty="0">
                <a:hlinkClick r:id="rId8" tooltip="Electrical insulation"/>
              </a:rPr>
              <a:t>insulators</a:t>
            </a:r>
            <a:r>
              <a:rPr lang="en-US" dirty="0"/>
              <a:t>, </a:t>
            </a:r>
            <a:r>
              <a:rPr lang="en-US" dirty="0">
                <a:hlinkClick r:id="rId9" tooltip="Semiconductor"/>
              </a:rPr>
              <a:t>semiconductors</a:t>
            </a:r>
            <a:r>
              <a:rPr lang="en-US" dirty="0"/>
              <a:t> and some liquids. The </a:t>
            </a:r>
            <a:r>
              <a:rPr lang="en-US" dirty="0" err="1"/>
              <a:t>exciton</a:t>
            </a:r>
            <a:r>
              <a:rPr lang="en-US" dirty="0"/>
              <a:t> is regarded as an elementary excitation of </a:t>
            </a:r>
            <a:r>
              <a:rPr lang="en-US" dirty="0">
                <a:hlinkClick r:id="rId10" tooltip="Condensed matter"/>
              </a:rPr>
              <a:t>condensed matter</a:t>
            </a:r>
            <a:r>
              <a:rPr lang="en-US" dirty="0"/>
              <a:t> that can transport energy without transporting net electric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600200"/>
            <a:ext cx="52578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</a:t>
            </a:r>
            <a:r>
              <a:rPr lang="en-US" dirty="0"/>
              <a:t> </a:t>
            </a:r>
            <a:r>
              <a:rPr lang="en-US" dirty="0">
                <a:hlinkClick r:id="rId11" tooltip="Physics"/>
              </a:rPr>
              <a:t>physics</a:t>
            </a:r>
            <a:r>
              <a:rPr lang="en-US" dirty="0"/>
              <a:t>, a </a:t>
            </a:r>
            <a:r>
              <a:rPr lang="en-US" b="1" dirty="0"/>
              <a:t>bound state</a:t>
            </a:r>
            <a:r>
              <a:rPr lang="en-US" dirty="0"/>
              <a:t> is a composite of two or more building blocks (</a:t>
            </a:r>
            <a:r>
              <a:rPr lang="en-US" dirty="0">
                <a:hlinkClick r:id="rId12" tooltip="Elementary particle"/>
              </a:rPr>
              <a:t>particles</a:t>
            </a:r>
            <a:r>
              <a:rPr lang="en-US" dirty="0"/>
              <a:t> or </a:t>
            </a:r>
            <a:r>
              <a:rPr lang="en-US" dirty="0">
                <a:hlinkClick r:id="rId13" tooltip="Physical body"/>
              </a:rPr>
              <a:t>bodies</a:t>
            </a:r>
            <a:r>
              <a:rPr lang="en-US" dirty="0"/>
              <a:t>) that behaves as a single object. In </a:t>
            </a:r>
            <a:r>
              <a:rPr lang="en-US" dirty="0">
                <a:hlinkClick r:id="rId14" tooltip="Quantum mechanics"/>
              </a:rPr>
              <a:t>quantum mechanics</a:t>
            </a:r>
            <a:r>
              <a:rPr lang="en-US" dirty="0"/>
              <a:t> (where the number of particles is conserved), a bound state is a state in the </a:t>
            </a:r>
            <a:r>
              <a:rPr lang="en-US" dirty="0">
                <a:hlinkClick r:id="rId15" tooltip="Hilbert space"/>
              </a:rPr>
              <a:t>Hilbert space</a:t>
            </a:r>
            <a:r>
              <a:rPr lang="en-US" dirty="0"/>
              <a:t> that corresponds to two or more particles whose </a:t>
            </a:r>
            <a:r>
              <a:rPr lang="en-US" dirty="0">
                <a:hlinkClick r:id="rId16" tooltip="Interaction energy"/>
              </a:rPr>
              <a:t>interaction energy</a:t>
            </a:r>
            <a:r>
              <a:rPr lang="en-US" dirty="0"/>
              <a:t> is negative, and therefore these particles cannot be separated unless </a:t>
            </a:r>
            <a:r>
              <a:rPr lang="en-US" dirty="0">
                <a:hlinkClick r:id="rId17" tooltip="Energy"/>
              </a:rPr>
              <a:t>energy</a:t>
            </a:r>
            <a:r>
              <a:rPr lang="en-US" dirty="0"/>
              <a:t> is spent.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495800"/>
            <a:ext cx="4800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Hilbert space is an abstract </a:t>
            </a:r>
            <a:r>
              <a:rPr lang="en-US" u="sng" dirty="0">
                <a:hlinkClick r:id="rId18" tooltip="Vector space"/>
              </a:rPr>
              <a:t>vector space</a:t>
            </a:r>
            <a:r>
              <a:rPr lang="en-US" dirty="0"/>
              <a:t> possessing the </a:t>
            </a:r>
            <a:r>
              <a:rPr lang="en-US" u="sng" dirty="0">
                <a:hlinkClick r:id="rId19" tooltip="Mathematical structure"/>
              </a:rPr>
              <a:t>structure</a:t>
            </a:r>
            <a:r>
              <a:rPr lang="en-US" dirty="0"/>
              <a:t> of an </a:t>
            </a:r>
            <a:r>
              <a:rPr lang="en-US" u="sng" dirty="0">
                <a:hlinkClick r:id="rId20" tooltip="Inner product space"/>
              </a:rPr>
              <a:t>inner product</a:t>
            </a:r>
            <a:r>
              <a:rPr lang="en-US" dirty="0"/>
              <a:t> that allows length and angle to be measured.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mahdik\Desktop\LECTURE 5\lecture5_Page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mahdik\Desktop\LECTURE 5\lecture5_Pag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mahdik\Desktop\LECTURE 5\lecture5_Pag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9121775" cy="6835775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3886200" cy="344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00600" y="5257800"/>
            <a:ext cx="3810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energy of the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exciton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series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: series limit (constant)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n: quantum number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R: binding energy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Rydberg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constant)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257800" y="2133600"/>
            <a:ext cx="35052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represents the energy required to ionize an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exciton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its lowest energy state, that is, the energy separation between the lowest bound state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and the series limit.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mahdik\Desktop\LECTURE 5\lecture5_Pa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113"/>
            <a:ext cx="9121775" cy="683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70</Words>
  <Application>Microsoft Office PowerPoint</Application>
  <PresentationFormat>On-screen Show (4:3)</PresentationFormat>
  <Paragraphs>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Daryoosh</cp:lastModifiedBy>
  <cp:revision>14</cp:revision>
  <dcterms:created xsi:type="dcterms:W3CDTF">2011-06-02T21:52:14Z</dcterms:created>
  <dcterms:modified xsi:type="dcterms:W3CDTF">2013-01-29T00:48:11Z</dcterms:modified>
</cp:coreProperties>
</file>